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C59181-367D-4D8A-BDDD-47A9B38882EC}">
  <a:tblStyle styleId="{6AC59181-367D-4D8A-BDDD-47A9B38882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e28fa53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e28fa53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e28fa53f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e28fa53f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50dadf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50dadf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e28fa53f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e28fa53f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50dadf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50dadf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28fa53f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28fa53f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50dadff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50dadff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28fa53f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28fa53f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50dadff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50dadff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e28fa53f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e28fa53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e28fa53f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e28fa53f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e28fa53f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e28fa53f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50dadff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50dadff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e28fa53f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e28fa53f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e28fa53f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e28fa53f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50dadff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50dadff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28fa53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28fa53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7483" y="429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780"/>
              <a:t>Predicting Inbound Tourist Revenue </a:t>
            </a:r>
            <a:endParaRPr sz="37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780"/>
              <a:t>in South Korea: </a:t>
            </a:r>
            <a:endParaRPr sz="37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780"/>
              <a:t>An Ensemble Modeling Approach</a:t>
            </a:r>
            <a:endParaRPr sz="3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408175"/>
            <a:ext cx="8520600" cy="15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2023036299 </a:t>
            </a:r>
            <a:r>
              <a:rPr lang="ko"/>
              <a:t>김진욱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2023076508</a:t>
            </a:r>
            <a:r>
              <a:rPr lang="ko"/>
              <a:t> </a:t>
            </a:r>
            <a:r>
              <a:rPr lang="ko"/>
              <a:t>박준호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2023094275 </a:t>
            </a:r>
            <a:r>
              <a:rPr lang="ko"/>
              <a:t>조준형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-11700" y="-3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Selection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00" y="1574647"/>
            <a:ext cx="3501450" cy="158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/>
          <p:nvPr/>
        </p:nvSpPr>
        <p:spPr>
          <a:xfrm>
            <a:off x="3525950" y="777850"/>
            <a:ext cx="2555400" cy="7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Complex Interactions of Diverse Factors</a:t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564050" y="2194938"/>
            <a:ext cx="2489400" cy="7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Ensuring Prediction Stability &amp; Robustness</a:t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3525950" y="3739336"/>
            <a:ext cx="2555400" cy="7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Handling High-Dimensional Data and Providing Insights</a:t>
            </a: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6097475" y="1649025"/>
            <a:ext cx="3046500" cy="188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Using Ensemble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RandomForest(include COVID-19)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75" y="572700"/>
            <a:ext cx="7443251" cy="3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151" y="572700"/>
            <a:ext cx="655147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RandomForest(without COVID-19)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13" y="697800"/>
            <a:ext cx="2420100" cy="5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63" y="1211150"/>
            <a:ext cx="243702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75" y="1783850"/>
            <a:ext cx="7745450" cy="30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450" y="499250"/>
            <a:ext cx="6656776" cy="46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XGBOOST(include COVID-19)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75" y="515825"/>
            <a:ext cx="7225800" cy="360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9100" y="515825"/>
            <a:ext cx="6028326" cy="42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XGBOOST(without COVID-19)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550"/>
            <a:ext cx="3932699" cy="9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6900"/>
            <a:ext cx="2091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63" y="897425"/>
            <a:ext cx="8252474" cy="32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550" y="500550"/>
            <a:ext cx="62388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0" y="0"/>
            <a:ext cx="46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LightGBM(include COVID-19)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550"/>
            <a:ext cx="2310125" cy="9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" y="1422375"/>
            <a:ext cx="7378252" cy="29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727" y="500550"/>
            <a:ext cx="6436674" cy="4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0" y="0"/>
            <a:ext cx="46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LightGBM(without COVID-19)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6600"/>
            <a:ext cx="3000975" cy="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2525"/>
            <a:ext cx="2864750" cy="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25" y="536600"/>
            <a:ext cx="9053876" cy="35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5026" y="536600"/>
            <a:ext cx="6152849" cy="43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-7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Report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67875" y="470075"/>
            <a:ext cx="18111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result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375"/>
            <a:ext cx="8839199" cy="109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152400" y="2175475"/>
            <a:ext cx="86799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1F1F1F"/>
                </a:solidFill>
                <a:highlight>
                  <a:srgbClr val="F8F9FA"/>
                </a:highlight>
              </a:rPr>
              <a:t>Improvements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-3619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●"/>
            </a:pPr>
            <a:r>
              <a:rPr lang="ko" sz="2100">
                <a:solidFill>
                  <a:srgbClr val="1F1F1F"/>
                </a:solidFill>
                <a:highlight>
                  <a:srgbClr val="F8F9FA"/>
                </a:highlight>
              </a:rPr>
              <a:t>Data Scarcity &amp; Distortion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-3619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●"/>
            </a:pPr>
            <a:r>
              <a:rPr lang="ko" sz="2100">
                <a:solidFill>
                  <a:srgbClr val="1F1F1F"/>
                </a:solidFill>
                <a:highlight>
                  <a:srgbClr val="F8F9FA"/>
                </a:highlight>
              </a:rPr>
              <a:t>Temporal Ignorance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-3619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●"/>
            </a:pPr>
            <a:r>
              <a:rPr lang="ko" sz="2100">
                <a:solidFill>
                  <a:srgbClr val="1F1F1F"/>
                </a:solidFill>
                <a:highlight>
                  <a:srgbClr val="F8F9FA"/>
                </a:highlight>
              </a:rPr>
              <a:t>Missing External Triggers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-3619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100"/>
              <a:buChar char="●"/>
            </a:pPr>
            <a:r>
              <a:rPr lang="ko" sz="2100">
                <a:solidFill>
                  <a:srgbClr val="1F1F1F"/>
                </a:solidFill>
                <a:highlight>
                  <a:srgbClr val="F8F9FA"/>
                </a:highlight>
              </a:rPr>
              <a:t>Beyond Obvious Drivers</a:t>
            </a:r>
            <a:endParaRPr sz="2100">
              <a:solidFill>
                <a:srgbClr val="1F1F1F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15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Purpose of topic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Variable Definition and 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Procedure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Result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7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Purpose of Topic Selection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55425" y="751925"/>
            <a:ext cx="8520600" cy="4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Due to COVID-19 pandemic, the tourism industry and the national economy suffered significant damage.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</a:t>
            </a:r>
            <a:r>
              <a:rPr lang="ko"/>
              <a:t>Result : Lower Employment, higher unemployment rate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Aim :  Create a strategy prevents prediction against economic damage </a:t>
            </a:r>
            <a:endParaRPr/>
          </a:p>
        </p:txBody>
      </p:sp>
      <p:pic>
        <p:nvPicPr>
          <p:cNvPr id="68" name="Google Shape;68;p15" title="KakaoTalk_20250530_1944036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22" y="1772074"/>
            <a:ext cx="4103148" cy="203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KakaoTalk_20250530_194403651_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25" y="1752572"/>
            <a:ext cx="4181775" cy="207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2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Variable Definition and Data Sources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854850"/>
            <a:ext cx="8832300" cy="4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 Independant variables</a:t>
            </a:r>
            <a:r>
              <a:rPr lang="ko"/>
              <a:t> : more than 20 criterion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Dependant variable : Touristic Revenue (recorded monthly in units of one thousand dollars.)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Data Sources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:  FRED, 기상청, 관세청, 열린 데이터광장, SEDAILY, 한국 관광 데이터랩, 통계청 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     </a:t>
            </a:r>
            <a:r>
              <a:rPr lang="ko" sz="1583"/>
              <a:t> -  </a:t>
            </a:r>
            <a:r>
              <a:rPr lang="ko" sz="1583"/>
              <a:t>The period of analyzed data : 2015.01 ~ 2024.12 (total 10 years)</a:t>
            </a:r>
            <a:r>
              <a:rPr lang="ko"/>
              <a:t>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865550" y="1303275"/>
            <a:ext cx="76206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Main variables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Number of foreign visitors to South Korea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Number of arrival flight to Incheon Airport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Amount spent by foreigners at duty-free shops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Average </a:t>
            </a:r>
            <a:r>
              <a:rPr lang="ko" sz="1800">
                <a:solidFill>
                  <a:schemeClr val="dk2"/>
                </a:solidFill>
              </a:rPr>
              <a:t>temperature and precipitation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Exchange rate with USD and KRW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  - Google Trends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Google Shape;81;p17"/>
          <p:cNvGraphicFramePr/>
          <p:nvPr/>
        </p:nvGraphicFramePr>
        <p:xfrm>
          <a:off x="747975" y="37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{6AC59181-367D-4D8A-BDDD-47A9B38882EC}</a:tableStyleId>
              </a:tblPr>
              <a:tblGrid>
                <a:gridCol w="4621475"/>
                <a:gridCol w="3026575"/>
              </a:tblGrid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Main Variables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Data Source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Monthly average temperature and precipitation in Korea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기상청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Exchange_Rate_USD_KRW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Tourism_Revenue_1K_USD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관광지식정보시스템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Payment system for foreign visitors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관세청(공공데이터포털)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Transportation(Seoul-metro)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서울 열린데이터광장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number of arrival flight to Incheon Airport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인천국제공항공사(시계열)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2" name="Google Shape;82;p17"/>
          <p:cNvSpPr txBox="1"/>
          <p:nvPr/>
        </p:nvSpPr>
        <p:spPr>
          <a:xfrm>
            <a:off x="497425" y="3472100"/>
            <a:ext cx="82275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More details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  *  For</a:t>
            </a:r>
            <a:r>
              <a:rPr lang="ko">
                <a:solidFill>
                  <a:schemeClr val="dk2"/>
                </a:solidFill>
              </a:rPr>
              <a:t> checking how often certain words(‘South Korea’, ’Seoul’) were searched, use Google_Trend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     by some countries.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</a:rPr>
              <a:t>   *  We took a criterion Transportation by subway, because 36.8% of foreign visitors stay in 4~7 days.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How to treat the variable “COVID-19”(2020~2022)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</a:t>
            </a:r>
            <a:r>
              <a:rPr lang="ko"/>
              <a:t> </a:t>
            </a:r>
            <a:r>
              <a:rPr b="1" lang="ko"/>
              <a:t> COVID-19 period (2020–2022)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                        encoded as binary variable : ‘Pandemic’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&gt;&gt;  Model captures revenue differences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                               between pandemic and non-pandemic periods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51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Procedure</a:t>
            </a:r>
            <a:r>
              <a:rPr lang="ko"/>
              <a:t> - import library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55" y="1000125"/>
            <a:ext cx="8191919" cy="33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202250" y="11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preprocessing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81350" y="1152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By categorizing variables</a:t>
            </a:r>
            <a:r>
              <a:rPr lang="ko"/>
              <a:t> on data attributes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Weather information was changed to time series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Column names in Korean were renamed to English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All numerical </a:t>
            </a:r>
            <a:r>
              <a:rPr lang="ko"/>
              <a:t>variables were converted to float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Missing values </a:t>
            </a:r>
            <a:r>
              <a:rPr lang="ko"/>
              <a:t>were</a:t>
            </a:r>
            <a:r>
              <a:rPr lang="ko"/>
              <a:t> handled using linear interpolation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82" y="0"/>
            <a:ext cx="75026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 Engineering &amp; Data Splitting 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5191188" cy="42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275" y="614875"/>
            <a:ext cx="4874551" cy="2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4275" y="2831475"/>
            <a:ext cx="5669724" cy="18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